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40" autoAdjust="0"/>
    <p:restoredTop sz="85035" autoAdjust="0"/>
  </p:normalViewPr>
  <p:slideViewPr>
    <p:cSldViewPr snapToGrid="0">
      <p:cViewPr varScale="1">
        <p:scale>
          <a:sx n="77" d="100"/>
          <a:sy n="77" d="100"/>
        </p:scale>
        <p:origin x="1758"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E6BCB7-B737-472C-A7A7-8B5389A973D9}" type="datetimeFigureOut">
              <a:rPr lang="en-US" smtClean="0"/>
              <a:t>1/24/2023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089708C-5F99-4293-8210-45BE9887C1F4}" type="slidenum">
              <a:rPr lang="en-US" smtClean="0"/>
              <a:t>‹#›</a:t>
            </a:fld>
            <a:endParaRPr lang="en-US"/>
          </a:p>
        </p:txBody>
      </p:sp>
    </p:spTree>
    <p:extLst>
      <p:ext uri="{BB962C8B-B14F-4D97-AF65-F5344CB8AC3E}">
        <p14:creationId xmlns:p14="http://schemas.microsoft.com/office/powerpoint/2010/main" val="3920469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software architecture of a system is the set of structures needed to reason about the system.  These structures comprise software elements, relations among them and the properties of both.</a:t>
            </a:r>
          </a:p>
        </p:txBody>
      </p:sp>
      <p:sp>
        <p:nvSpPr>
          <p:cNvPr id="4" name="Slide Number Placeholder 3"/>
          <p:cNvSpPr>
            <a:spLocks noGrp="1"/>
          </p:cNvSpPr>
          <p:nvPr>
            <p:ph type="sldNum" sz="quarter" idx="5"/>
          </p:nvPr>
        </p:nvSpPr>
        <p:spPr/>
        <p:txBody>
          <a:bodyPr/>
          <a:lstStyle/>
          <a:p>
            <a:fld id="{5089708C-5F99-4293-8210-45BE9887C1F4}" type="slidenum">
              <a:rPr lang="en-US" smtClean="0"/>
              <a:t>1</a:t>
            </a:fld>
            <a:endParaRPr lang="en-US"/>
          </a:p>
        </p:txBody>
      </p:sp>
    </p:spTree>
    <p:extLst>
      <p:ext uri="{BB962C8B-B14F-4D97-AF65-F5344CB8AC3E}">
        <p14:creationId xmlns:p14="http://schemas.microsoft.com/office/powerpoint/2010/main" val="9832666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Requirement updates can be driven by new functionality asked for by our customers or driven by our competitor’s offerings.  Not all of these are ‘debt’ but they all represent change that needs to be understood, planned for and (potentially) acted on.</a:t>
            </a:r>
          </a:p>
        </p:txBody>
      </p:sp>
      <p:sp>
        <p:nvSpPr>
          <p:cNvPr id="4" name="Slide Number Placeholder 3"/>
          <p:cNvSpPr>
            <a:spLocks noGrp="1"/>
          </p:cNvSpPr>
          <p:nvPr>
            <p:ph type="sldNum" sz="quarter" idx="5"/>
          </p:nvPr>
        </p:nvSpPr>
        <p:spPr/>
        <p:txBody>
          <a:bodyPr/>
          <a:lstStyle/>
          <a:p>
            <a:fld id="{5089708C-5F99-4293-8210-45BE9887C1F4}" type="slidenum">
              <a:rPr lang="en-US" smtClean="0"/>
              <a:t>2</a:t>
            </a:fld>
            <a:endParaRPr lang="en-US"/>
          </a:p>
        </p:txBody>
      </p:sp>
    </p:spTree>
    <p:extLst>
      <p:ext uri="{BB962C8B-B14F-4D97-AF65-F5344CB8AC3E}">
        <p14:creationId xmlns:p14="http://schemas.microsoft.com/office/powerpoint/2010/main" val="3458550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https://resources.sei.cmu.edu/asset_files/Presentation/2018_017_001_524298.pdf for overview of the methodology outlined in </a:t>
            </a:r>
            <a:r>
              <a:rPr lang="en-US" dirty="0" err="1"/>
              <a:t>SAiP</a:t>
            </a:r>
            <a:endParaRPr lang="en-US" dirty="0"/>
          </a:p>
        </p:txBody>
      </p:sp>
      <p:sp>
        <p:nvSpPr>
          <p:cNvPr id="4" name="Slide Number Placeholder 3"/>
          <p:cNvSpPr>
            <a:spLocks noGrp="1"/>
          </p:cNvSpPr>
          <p:nvPr>
            <p:ph type="sldNum" sz="quarter" idx="5"/>
          </p:nvPr>
        </p:nvSpPr>
        <p:spPr/>
        <p:txBody>
          <a:bodyPr/>
          <a:lstStyle/>
          <a:p>
            <a:fld id="{5089708C-5F99-4293-8210-45BE9887C1F4}" type="slidenum">
              <a:rPr lang="en-US" smtClean="0"/>
              <a:t>3</a:t>
            </a:fld>
            <a:endParaRPr lang="en-US"/>
          </a:p>
        </p:txBody>
      </p:sp>
    </p:spTree>
    <p:extLst>
      <p:ext uri="{BB962C8B-B14F-4D97-AF65-F5344CB8AC3E}">
        <p14:creationId xmlns:p14="http://schemas.microsoft.com/office/powerpoint/2010/main" val="4001014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089708C-5F99-4293-8210-45BE9887C1F4}" type="slidenum">
              <a:rPr lang="en-US" smtClean="0"/>
              <a:t>5</a:t>
            </a:fld>
            <a:endParaRPr lang="en-US"/>
          </a:p>
        </p:txBody>
      </p:sp>
    </p:spTree>
    <p:extLst>
      <p:ext uri="{BB962C8B-B14F-4D97-AF65-F5344CB8AC3E}">
        <p14:creationId xmlns:p14="http://schemas.microsoft.com/office/powerpoint/2010/main" val="546947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07176-C280-4467-B603-F77836B5D1C0}"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9396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3729404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2907986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2580437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B607176-C280-4467-B603-F77836B5D1C0}"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14458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1980858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34231543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809858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15271541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9B0A28F-3F03-45CD-83AF-41263829B74F}" type="datetimeFigureOut">
              <a:rPr lang="en-US" smtClean="0"/>
              <a:t>1/24/2023</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9B607176-C280-4467-B603-F77836B5D1C0}" type="slidenum">
              <a:rPr lang="en-US" smtClean="0"/>
              <a:t>‹#›</a:t>
            </a:fld>
            <a:endParaRPr lang="en-US" dirty="0"/>
          </a:p>
        </p:txBody>
      </p:sp>
    </p:spTree>
    <p:extLst>
      <p:ext uri="{BB962C8B-B14F-4D97-AF65-F5344CB8AC3E}">
        <p14:creationId xmlns:p14="http://schemas.microsoft.com/office/powerpoint/2010/main" val="3647741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B0A28F-3F03-45CD-83AF-41263829B74F}" type="datetimeFigureOut">
              <a:rPr lang="en-US" smtClean="0"/>
              <a:t>1/24/2023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B607176-C280-4467-B603-F77836B5D1C0}" type="slidenum">
              <a:rPr lang="en-US" smtClean="0"/>
              <a:t>‹#›</a:t>
            </a:fld>
            <a:endParaRPr lang="en-US" dirty="0"/>
          </a:p>
        </p:txBody>
      </p:sp>
    </p:spTree>
    <p:extLst>
      <p:ext uri="{BB962C8B-B14F-4D97-AF65-F5344CB8AC3E}">
        <p14:creationId xmlns:p14="http://schemas.microsoft.com/office/powerpoint/2010/main" val="2159527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9B0A28F-3F03-45CD-83AF-41263829B74F}" type="datetimeFigureOut">
              <a:rPr lang="en-US" smtClean="0"/>
              <a:t>1/24/2023</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9B607176-C280-4467-B603-F77836B5D1C0}"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199134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61FD9-0E32-D926-6877-62DB6C91746B}"/>
              </a:ext>
            </a:extLst>
          </p:cNvPr>
          <p:cNvSpPr>
            <a:spLocks noGrp="1"/>
          </p:cNvSpPr>
          <p:nvPr>
            <p:ph type="ctrTitle"/>
          </p:nvPr>
        </p:nvSpPr>
        <p:spPr/>
        <p:txBody>
          <a:bodyPr/>
          <a:lstStyle/>
          <a:p>
            <a:r>
              <a:rPr lang="en-US" dirty="0"/>
              <a:t>Architecture Debt</a:t>
            </a:r>
          </a:p>
        </p:txBody>
      </p:sp>
      <p:sp>
        <p:nvSpPr>
          <p:cNvPr id="3" name="Subtitle 2">
            <a:extLst>
              <a:ext uri="{FF2B5EF4-FFF2-40B4-BE49-F238E27FC236}">
                <a16:creationId xmlns:a16="http://schemas.microsoft.com/office/drawing/2014/main" id="{8BC5D3F0-C1AE-10EA-8588-6597C96C7597}"/>
              </a:ext>
            </a:extLst>
          </p:cNvPr>
          <p:cNvSpPr>
            <a:spLocks noGrp="1"/>
          </p:cNvSpPr>
          <p:nvPr>
            <p:ph type="subTitle" idx="1"/>
          </p:nvPr>
        </p:nvSpPr>
        <p:spPr/>
        <p:txBody>
          <a:bodyPr/>
          <a:lstStyle/>
          <a:p>
            <a:r>
              <a:rPr lang="en-US" dirty="0"/>
              <a:t>SWEN-440 – Software System Requirements and Architecture</a:t>
            </a:r>
          </a:p>
        </p:txBody>
      </p:sp>
    </p:spTree>
    <p:extLst>
      <p:ext uri="{BB962C8B-B14F-4D97-AF65-F5344CB8AC3E}">
        <p14:creationId xmlns:p14="http://schemas.microsoft.com/office/powerpoint/2010/main" val="68553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82766-4152-EC6D-4DEE-7A243E0AB6FA}"/>
              </a:ext>
            </a:extLst>
          </p:cNvPr>
          <p:cNvSpPr>
            <a:spLocks noGrp="1"/>
          </p:cNvSpPr>
          <p:nvPr>
            <p:ph type="title"/>
          </p:nvPr>
        </p:nvSpPr>
        <p:spPr/>
        <p:txBody>
          <a:bodyPr/>
          <a:lstStyle/>
          <a:p>
            <a:r>
              <a:rPr lang="en-US" dirty="0"/>
              <a:t>Change Happens</a:t>
            </a:r>
          </a:p>
        </p:txBody>
      </p:sp>
      <p:sp>
        <p:nvSpPr>
          <p:cNvPr id="3" name="Content Placeholder 2">
            <a:extLst>
              <a:ext uri="{FF2B5EF4-FFF2-40B4-BE49-F238E27FC236}">
                <a16:creationId xmlns:a16="http://schemas.microsoft.com/office/drawing/2014/main" id="{F20E1702-5A1A-01F1-7A8B-78D2849C85EB}"/>
              </a:ext>
            </a:extLst>
          </p:cNvPr>
          <p:cNvSpPr>
            <a:spLocks noGrp="1"/>
          </p:cNvSpPr>
          <p:nvPr>
            <p:ph idx="1"/>
          </p:nvPr>
        </p:nvSpPr>
        <p:spPr/>
        <p:txBody>
          <a:bodyPr/>
          <a:lstStyle/>
          <a:p>
            <a:r>
              <a:rPr lang="en-US" dirty="0"/>
              <a:t>New Requirements: </a:t>
            </a:r>
          </a:p>
          <a:p>
            <a:pPr lvl="1"/>
            <a:r>
              <a:rPr lang="en-US" dirty="0"/>
              <a:t>Updates to functionality</a:t>
            </a:r>
          </a:p>
          <a:p>
            <a:pPr lvl="1"/>
            <a:r>
              <a:rPr lang="en-US" dirty="0"/>
              <a:t>Updates to quality attributes</a:t>
            </a:r>
          </a:p>
          <a:p>
            <a:r>
              <a:rPr lang="en-US" dirty="0"/>
              <a:t>Technology Refreshes:</a:t>
            </a:r>
          </a:p>
          <a:p>
            <a:pPr lvl="1"/>
            <a:r>
              <a:rPr lang="en-US" dirty="0"/>
              <a:t>Hardware</a:t>
            </a:r>
          </a:p>
          <a:p>
            <a:pPr lvl="1"/>
            <a:r>
              <a:rPr lang="en-US" dirty="0"/>
              <a:t>Software</a:t>
            </a:r>
          </a:p>
          <a:p>
            <a:r>
              <a:rPr lang="en-US" dirty="0"/>
              <a:t>Bugs</a:t>
            </a:r>
          </a:p>
          <a:p>
            <a:r>
              <a:rPr lang="en-US" dirty="0"/>
              <a:t>Entropy </a:t>
            </a:r>
          </a:p>
          <a:p>
            <a:pPr lvl="1"/>
            <a:r>
              <a:rPr lang="en-US" dirty="0"/>
              <a:t>No one is minding </a:t>
            </a:r>
            <a:r>
              <a:rPr lang="en-US"/>
              <a:t>the architecture</a:t>
            </a:r>
          </a:p>
          <a:p>
            <a:pPr lvl="1"/>
            <a:r>
              <a:rPr lang="en-US"/>
              <a:t>Decline </a:t>
            </a:r>
            <a:r>
              <a:rPr lang="en-US" dirty="0"/>
              <a:t>into disorder</a:t>
            </a:r>
          </a:p>
        </p:txBody>
      </p:sp>
    </p:spTree>
    <p:extLst>
      <p:ext uri="{BB962C8B-B14F-4D97-AF65-F5344CB8AC3E}">
        <p14:creationId xmlns:p14="http://schemas.microsoft.com/office/powerpoint/2010/main" val="253670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A0AB7-6458-AAD0-D11D-5B843C79B4A9}"/>
              </a:ext>
            </a:extLst>
          </p:cNvPr>
          <p:cNvSpPr>
            <a:spLocks noGrp="1"/>
          </p:cNvSpPr>
          <p:nvPr>
            <p:ph type="title"/>
          </p:nvPr>
        </p:nvSpPr>
        <p:spPr/>
        <p:txBody>
          <a:bodyPr/>
          <a:lstStyle/>
          <a:p>
            <a:r>
              <a:rPr lang="en-US" dirty="0"/>
              <a:t>Detecting Change</a:t>
            </a:r>
          </a:p>
        </p:txBody>
      </p:sp>
      <p:sp>
        <p:nvSpPr>
          <p:cNvPr id="3" name="Content Placeholder 2">
            <a:extLst>
              <a:ext uri="{FF2B5EF4-FFF2-40B4-BE49-F238E27FC236}">
                <a16:creationId xmlns:a16="http://schemas.microsoft.com/office/drawing/2014/main" id="{FD573086-FBC4-9CE2-8EA4-5C3D5A52DF94}"/>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673697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61E20D-C3B6-46DA-6D41-F47EB7CBB0B9}"/>
              </a:ext>
            </a:extLst>
          </p:cNvPr>
          <p:cNvSpPr>
            <a:spLocks noGrp="1"/>
          </p:cNvSpPr>
          <p:nvPr>
            <p:ph type="title"/>
          </p:nvPr>
        </p:nvSpPr>
        <p:spPr/>
        <p:txBody>
          <a:bodyPr/>
          <a:lstStyle/>
          <a:p>
            <a:r>
              <a:rPr lang="en-US" dirty="0"/>
              <a:t>Impact of Architecture Debt</a:t>
            </a:r>
          </a:p>
        </p:txBody>
      </p:sp>
      <p:sp>
        <p:nvSpPr>
          <p:cNvPr id="3" name="Content Placeholder 2">
            <a:extLst>
              <a:ext uri="{FF2B5EF4-FFF2-40B4-BE49-F238E27FC236}">
                <a16:creationId xmlns:a16="http://schemas.microsoft.com/office/drawing/2014/main" id="{21927556-4624-5297-1D84-BECA3B2EA4A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386066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51C11-7786-18B9-D604-724B07971360}"/>
              </a:ext>
            </a:extLst>
          </p:cNvPr>
          <p:cNvSpPr>
            <a:spLocks noGrp="1"/>
          </p:cNvSpPr>
          <p:nvPr>
            <p:ph type="title"/>
          </p:nvPr>
        </p:nvSpPr>
        <p:spPr/>
        <p:txBody>
          <a:bodyPr/>
          <a:lstStyle/>
          <a:p>
            <a:r>
              <a:rPr lang="en-US" dirty="0"/>
              <a:t>Hotspots / Architectural Antipatterns</a:t>
            </a:r>
          </a:p>
        </p:txBody>
      </p:sp>
      <p:sp>
        <p:nvSpPr>
          <p:cNvPr id="3" name="Content Placeholder 2">
            <a:extLst>
              <a:ext uri="{FF2B5EF4-FFF2-40B4-BE49-F238E27FC236}">
                <a16:creationId xmlns:a16="http://schemas.microsoft.com/office/drawing/2014/main" id="{B1166E37-4B1D-38C6-62C8-F1ACF888E773}"/>
              </a:ext>
            </a:extLst>
          </p:cNvPr>
          <p:cNvSpPr>
            <a:spLocks noGrp="1"/>
          </p:cNvSpPr>
          <p:nvPr>
            <p:ph idx="1"/>
          </p:nvPr>
        </p:nvSpPr>
        <p:spPr/>
        <p:txBody>
          <a:bodyPr/>
          <a:lstStyle/>
          <a:p>
            <a:pPr lvl="1"/>
            <a:r>
              <a:rPr lang="en-US" dirty="0"/>
              <a:t>Unstable Interfaces – An interface should be stable – low rate of change, stability is a key attribute of interfaces</a:t>
            </a:r>
          </a:p>
          <a:p>
            <a:pPr lvl="1"/>
            <a:r>
              <a:rPr lang="en-US" dirty="0"/>
              <a:t>Modularity Violation</a:t>
            </a:r>
          </a:p>
          <a:p>
            <a:pPr lvl="1"/>
            <a:r>
              <a:rPr lang="en-US" dirty="0"/>
              <a:t>Unhealthy Inheritance</a:t>
            </a:r>
          </a:p>
          <a:p>
            <a:pPr lvl="1"/>
            <a:r>
              <a:rPr lang="en-US" dirty="0"/>
              <a:t>Cyclic Dependency (Clique)</a:t>
            </a:r>
          </a:p>
          <a:p>
            <a:pPr lvl="1"/>
            <a:r>
              <a:rPr lang="en-US" dirty="0"/>
              <a:t>Package Cycle</a:t>
            </a:r>
          </a:p>
          <a:p>
            <a:pPr lvl="1"/>
            <a:r>
              <a:rPr lang="en-US" dirty="0"/>
              <a:t>Crossing</a:t>
            </a:r>
          </a:p>
          <a:p>
            <a:pPr lvl="1"/>
            <a:endParaRPr lang="en-US" dirty="0"/>
          </a:p>
        </p:txBody>
      </p:sp>
    </p:spTree>
    <p:extLst>
      <p:ext uri="{BB962C8B-B14F-4D97-AF65-F5344CB8AC3E}">
        <p14:creationId xmlns:p14="http://schemas.microsoft.com/office/powerpoint/2010/main" val="370771475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4862</TotalTime>
  <Words>193</Words>
  <Application>Microsoft Office PowerPoint</Application>
  <PresentationFormat>Widescreen</PresentationFormat>
  <Paragraphs>29</Paragraphs>
  <Slides>5</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Calibri</vt:lpstr>
      <vt:lpstr>Calibri Light</vt:lpstr>
      <vt:lpstr>Retrospect</vt:lpstr>
      <vt:lpstr>Architecture Debt</vt:lpstr>
      <vt:lpstr>Change Happens</vt:lpstr>
      <vt:lpstr>Detecting Change</vt:lpstr>
      <vt:lpstr>Impact of Architecture Debt</vt:lpstr>
      <vt:lpstr>Hotspots / Architectural Antipatterns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Architecture</dc:title>
  <dc:creator>William Stumbo</dc:creator>
  <cp:lastModifiedBy>William Stumbo</cp:lastModifiedBy>
  <cp:revision>9</cp:revision>
  <dcterms:created xsi:type="dcterms:W3CDTF">2022-05-06T17:17:20Z</dcterms:created>
  <dcterms:modified xsi:type="dcterms:W3CDTF">2023-01-25T12:54:19Z</dcterms:modified>
</cp:coreProperties>
</file>